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notesMasterIdLst>
    <p:notesMasterId r:id="rId20"/>
  </p:notesMasterIdLst>
  <p:sldIdLst>
    <p:sldId id="256" r:id="rId2"/>
    <p:sldId id="257" r:id="rId3"/>
    <p:sldId id="258" r:id="rId4"/>
    <p:sldId id="259" r:id="rId5"/>
    <p:sldId id="260" r:id="rId6"/>
    <p:sldId id="261" r:id="rId7"/>
    <p:sldId id="262" r:id="rId8"/>
    <p:sldId id="266" r:id="rId9"/>
    <p:sldId id="270" r:id="rId10"/>
    <p:sldId id="263" r:id="rId11"/>
    <p:sldId id="269" r:id="rId12"/>
    <p:sldId id="264" r:id="rId13"/>
    <p:sldId id="265" r:id="rId14"/>
    <p:sldId id="267" r:id="rId15"/>
    <p:sldId id="268"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37" autoAdjust="0"/>
  </p:normalViewPr>
  <p:slideViewPr>
    <p:cSldViewPr snapToGrid="0" snapToObjects="1">
      <p:cViewPr varScale="1">
        <p:scale>
          <a:sx n="74" d="100"/>
          <a:sy n="74" d="100"/>
        </p:scale>
        <p:origin x="-18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30E7F6-2D83-4241-A21C-9E3070B0C45A}" type="datetimeFigureOut">
              <a:rPr lang="en-US" smtClean="0"/>
              <a:t>3/5/14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50D516-BFE6-004A-87B6-01A13687781D}" type="slidenum">
              <a:rPr lang="en-US" smtClean="0"/>
              <a:t>‹#›</a:t>
            </a:fld>
            <a:endParaRPr lang="en-US"/>
          </a:p>
        </p:txBody>
      </p:sp>
    </p:spTree>
    <p:extLst>
      <p:ext uri="{BB962C8B-B14F-4D97-AF65-F5344CB8AC3E}">
        <p14:creationId xmlns:p14="http://schemas.microsoft.com/office/powerpoint/2010/main" val="24529297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NDE urges</a:t>
            </a:r>
            <a:r>
              <a:rPr lang="en-US" baseline="0" dirty="0" smtClean="0"/>
              <a:t> schools to have this in place as the new teacher/principal </a:t>
            </a:r>
            <a:r>
              <a:rPr lang="en-US" baseline="0" dirty="0" err="1" smtClean="0"/>
              <a:t>evals</a:t>
            </a:r>
            <a:r>
              <a:rPr lang="en-US" baseline="0" dirty="0" smtClean="0"/>
              <a:t> come</a:t>
            </a:r>
          </a:p>
          <a:p>
            <a:r>
              <a:rPr lang="en-US" baseline="0" dirty="0" err="1" smtClean="0"/>
              <a:t>Marzano</a:t>
            </a:r>
            <a:r>
              <a:rPr lang="en-US" baseline="0" dirty="0" smtClean="0"/>
              <a:t> says it is necessary for teacher reflection</a:t>
            </a:r>
          </a:p>
          <a:p>
            <a:endParaRPr lang="en-US" baseline="0" dirty="0" smtClean="0"/>
          </a:p>
        </p:txBody>
      </p:sp>
      <p:sp>
        <p:nvSpPr>
          <p:cNvPr id="4" name="Slide Number Placeholder 3"/>
          <p:cNvSpPr>
            <a:spLocks noGrp="1"/>
          </p:cNvSpPr>
          <p:nvPr>
            <p:ph type="sldNum" sz="quarter" idx="10"/>
          </p:nvPr>
        </p:nvSpPr>
        <p:spPr/>
        <p:txBody>
          <a:bodyPr/>
          <a:lstStyle/>
          <a:p>
            <a:fld id="{3A50D516-BFE6-004A-87B6-01A13687781D}" type="slidenum">
              <a:rPr lang="en-US" smtClean="0"/>
              <a:t>1</a:t>
            </a:fld>
            <a:endParaRPr lang="en-US"/>
          </a:p>
        </p:txBody>
      </p:sp>
    </p:spTree>
    <p:extLst>
      <p:ext uri="{BB962C8B-B14F-4D97-AF65-F5344CB8AC3E}">
        <p14:creationId xmlns:p14="http://schemas.microsoft.com/office/powerpoint/2010/main" val="394420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will your staff define it’s common language?</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10</a:t>
            </a:fld>
            <a:endParaRPr lang="en-US"/>
          </a:p>
        </p:txBody>
      </p:sp>
    </p:spTree>
    <p:extLst>
      <p:ext uri="{BB962C8B-B14F-4D97-AF65-F5344CB8AC3E}">
        <p14:creationId xmlns:p14="http://schemas.microsoft.com/office/powerpoint/2010/main" val="3278400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your staff works on PD encourage</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11</a:t>
            </a:fld>
            <a:endParaRPr lang="en-US"/>
          </a:p>
        </p:txBody>
      </p:sp>
    </p:spTree>
    <p:extLst>
      <p:ext uri="{BB962C8B-B14F-4D97-AF65-F5344CB8AC3E}">
        <p14:creationId xmlns:p14="http://schemas.microsoft.com/office/powerpoint/2010/main" val="1765621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BEFORE READING SLIDE:</a:t>
            </a:r>
          </a:p>
          <a:p>
            <a:r>
              <a:rPr lang="en-US" dirty="0" smtClean="0"/>
              <a:t>In 2007, </a:t>
            </a:r>
            <a:r>
              <a:rPr lang="en-US" dirty="0" err="1" smtClean="0"/>
              <a:t>Puig</a:t>
            </a:r>
            <a:r>
              <a:rPr lang="en-US" baseline="0" dirty="0" smtClean="0"/>
              <a:t> and </a:t>
            </a:r>
            <a:r>
              <a:rPr lang="en-US" baseline="0" dirty="0" err="1" smtClean="0"/>
              <a:t>Froelich</a:t>
            </a:r>
            <a:r>
              <a:rPr lang="en-US" baseline="0" dirty="0" smtClean="0"/>
              <a:t> said, “s</a:t>
            </a:r>
            <a:r>
              <a:rPr lang="en-US" dirty="0" smtClean="0"/>
              <a:t>ince</a:t>
            </a:r>
            <a:r>
              <a:rPr lang="en-US" baseline="0" dirty="0" smtClean="0"/>
              <a:t> learning is a social process, conversation must transpire, and if that conversation is to be effective, we must be on the same page.  The more specific our language is the more intentional our teaching becomes and the door is opened for that </a:t>
            </a:r>
            <a:r>
              <a:rPr lang="en-US" baseline="0" dirty="0" err="1" smtClean="0"/>
              <a:t>deeoper</a:t>
            </a:r>
            <a:r>
              <a:rPr lang="en-US" baseline="0" dirty="0" smtClean="0"/>
              <a:t> learning to occur for the teacher and student.”</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12</a:t>
            </a:fld>
            <a:endParaRPr lang="en-US"/>
          </a:p>
        </p:txBody>
      </p:sp>
    </p:spTree>
    <p:extLst>
      <p:ext uri="{BB962C8B-B14F-4D97-AF65-F5344CB8AC3E}">
        <p14:creationId xmlns:p14="http://schemas.microsoft.com/office/powerpoint/2010/main" val="3919905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0D516-BFE6-004A-87B6-01A13687781D}" type="slidenum">
              <a:rPr lang="en-US" smtClean="0"/>
              <a:t>13</a:t>
            </a:fld>
            <a:endParaRPr lang="en-US"/>
          </a:p>
        </p:txBody>
      </p:sp>
    </p:spTree>
    <p:extLst>
      <p:ext uri="{BB962C8B-B14F-4D97-AF65-F5344CB8AC3E}">
        <p14:creationId xmlns:p14="http://schemas.microsoft.com/office/powerpoint/2010/main" val="2479774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0D516-BFE6-004A-87B6-01A13687781D}" type="slidenum">
              <a:rPr lang="en-US" smtClean="0"/>
              <a:t>14</a:t>
            </a:fld>
            <a:endParaRPr lang="en-US"/>
          </a:p>
        </p:txBody>
      </p:sp>
    </p:spTree>
    <p:extLst>
      <p:ext uri="{BB962C8B-B14F-4D97-AF65-F5344CB8AC3E}">
        <p14:creationId xmlns:p14="http://schemas.microsoft.com/office/powerpoint/2010/main" val="3432670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0D516-BFE6-004A-87B6-01A13687781D}" type="slidenum">
              <a:rPr lang="en-US" smtClean="0"/>
              <a:t>15</a:t>
            </a:fld>
            <a:endParaRPr lang="en-US"/>
          </a:p>
        </p:txBody>
      </p:sp>
    </p:spTree>
    <p:extLst>
      <p:ext uri="{BB962C8B-B14F-4D97-AF65-F5344CB8AC3E}">
        <p14:creationId xmlns:p14="http://schemas.microsoft.com/office/powerpoint/2010/main" val="1573495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Developing a common language is one of the foundations for a strong professional learning community that supports growth</a:t>
            </a:r>
            <a:r>
              <a:rPr lang="en-US" baseline="0" dirty="0" smtClean="0"/>
              <a:t> and development across the curriculum.  Supporting one another with effective communication skills is one piece of the puzzle for effective leadership teams and quality instruction.  Relationships can develop that will encourage and support independent inquiry for all learners.</a:t>
            </a:r>
          </a:p>
          <a:p>
            <a:endParaRPr lang="en-US" baseline="0" dirty="0" smtClean="0"/>
          </a:p>
          <a:p>
            <a:r>
              <a:rPr lang="en-US" baseline="0" dirty="0" smtClean="0"/>
              <a:t>Thank you for taking part in this webinar.</a:t>
            </a:r>
          </a:p>
          <a:p>
            <a:endParaRPr lang="en-US" baseline="0" dirty="0" smtClean="0"/>
          </a:p>
          <a:p>
            <a:r>
              <a:rPr lang="en-US" baseline="0" dirty="0" smtClean="0"/>
              <a:t>We would welcome the opportunity to work with your staff on developing a common language.</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16</a:t>
            </a:fld>
            <a:endParaRPr lang="en-US"/>
          </a:p>
        </p:txBody>
      </p:sp>
    </p:spTree>
    <p:extLst>
      <p:ext uri="{BB962C8B-B14F-4D97-AF65-F5344CB8AC3E}">
        <p14:creationId xmlns:p14="http://schemas.microsoft.com/office/powerpoint/2010/main" val="801197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0D516-BFE6-004A-87B6-01A13687781D}" type="slidenum">
              <a:rPr lang="en-US" smtClean="0"/>
              <a:t>17</a:t>
            </a:fld>
            <a:endParaRPr lang="en-US"/>
          </a:p>
        </p:txBody>
      </p:sp>
    </p:spTree>
    <p:extLst>
      <p:ext uri="{BB962C8B-B14F-4D97-AF65-F5344CB8AC3E}">
        <p14:creationId xmlns:p14="http://schemas.microsoft.com/office/powerpoint/2010/main" val="2065533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0D516-BFE6-004A-87B6-01A13687781D}" type="slidenum">
              <a:rPr lang="en-US" smtClean="0"/>
              <a:t>18</a:t>
            </a:fld>
            <a:endParaRPr lang="en-US"/>
          </a:p>
        </p:txBody>
      </p:sp>
    </p:spTree>
    <p:extLst>
      <p:ext uri="{BB962C8B-B14F-4D97-AF65-F5344CB8AC3E}">
        <p14:creationId xmlns:p14="http://schemas.microsoft.com/office/powerpoint/2010/main" val="4223770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business world many</a:t>
            </a:r>
            <a:r>
              <a:rPr lang="en-US" baseline="0" dirty="0" smtClean="0"/>
              <a:t> “bill it” and proceed.  We need to ensure that teacher’s don’t just move on not understanding the new or misunderstood vocabulary of the profession.</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2</a:t>
            </a:fld>
            <a:endParaRPr lang="en-US"/>
          </a:p>
        </p:txBody>
      </p:sp>
    </p:spTree>
    <p:extLst>
      <p:ext uri="{BB962C8B-B14F-4D97-AF65-F5344CB8AC3E}">
        <p14:creationId xmlns:p14="http://schemas.microsoft.com/office/powerpoint/2010/main" val="2786691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Florida Literacy and reading excellence Professional Paper  “In order for schools to engage in conversation designed to bring about sustained changes in classroom instruction, it is important to develop a culture of learning and sharing that allows teachers to discuss important issues.  Included in developing that culture is the need to find time to establish and develop a common language.”</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3</a:t>
            </a:fld>
            <a:endParaRPr lang="en-US"/>
          </a:p>
        </p:txBody>
      </p:sp>
    </p:spTree>
    <p:extLst>
      <p:ext uri="{BB962C8B-B14F-4D97-AF65-F5344CB8AC3E}">
        <p14:creationId xmlns:p14="http://schemas.microsoft.com/office/powerpoint/2010/main" val="270353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understanding</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4</a:t>
            </a:fld>
            <a:endParaRPr lang="en-US"/>
          </a:p>
        </p:txBody>
      </p:sp>
    </p:spTree>
    <p:extLst>
      <p:ext uri="{BB962C8B-B14F-4D97-AF65-F5344CB8AC3E}">
        <p14:creationId xmlns:p14="http://schemas.microsoft.com/office/powerpoint/2010/main" val="745155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Keeps a staff focused</a:t>
            </a:r>
            <a:r>
              <a:rPr lang="en-US" baseline="0" dirty="0" smtClean="0"/>
              <a:t> on the goals and directions of the district</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5</a:t>
            </a:fld>
            <a:endParaRPr lang="en-US"/>
          </a:p>
        </p:txBody>
      </p:sp>
    </p:spTree>
    <p:extLst>
      <p:ext uri="{BB962C8B-B14F-4D97-AF65-F5344CB8AC3E}">
        <p14:creationId xmlns:p14="http://schemas.microsoft.com/office/powerpoint/2010/main" val="544124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can learn from one another with the clear understanding that is desired</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6</a:t>
            </a:fld>
            <a:endParaRPr lang="en-US"/>
          </a:p>
        </p:txBody>
      </p:sp>
    </p:spTree>
    <p:extLst>
      <p:ext uri="{BB962C8B-B14F-4D97-AF65-F5344CB8AC3E}">
        <p14:creationId xmlns:p14="http://schemas.microsoft.com/office/powerpoint/2010/main" val="3215173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 Professional</a:t>
            </a:r>
            <a:r>
              <a:rPr lang="en-US" baseline="0" dirty="0" smtClean="0"/>
              <a:t> Learning Communities or other meetings deep and meaningful conversations can take place to address student achievement</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7</a:t>
            </a:fld>
            <a:endParaRPr lang="en-US"/>
          </a:p>
        </p:txBody>
      </p:sp>
    </p:spTree>
    <p:extLst>
      <p:ext uri="{BB962C8B-B14F-4D97-AF65-F5344CB8AC3E}">
        <p14:creationId xmlns:p14="http://schemas.microsoft.com/office/powerpoint/2010/main" val="3834665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teachers are on the same page about researched practices and school initiatives</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8</a:t>
            </a:fld>
            <a:endParaRPr lang="en-US"/>
          </a:p>
        </p:txBody>
      </p:sp>
    </p:spTree>
    <p:extLst>
      <p:ext uri="{BB962C8B-B14F-4D97-AF65-F5344CB8AC3E}">
        <p14:creationId xmlns:p14="http://schemas.microsoft.com/office/powerpoint/2010/main" val="140543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Marzano</a:t>
            </a:r>
            <a:r>
              <a:rPr lang="en-US" baseline="0" dirty="0" smtClean="0"/>
              <a:t> talks about teachers who are very familiar and comfortable with strategies self-monitoring and using the strategies when appropriate. If they don’t know the strategies or haven’t talked about and practiced them, they are much less likely to use them.</a:t>
            </a:r>
            <a:endParaRPr lang="en-US" dirty="0"/>
          </a:p>
        </p:txBody>
      </p:sp>
      <p:sp>
        <p:nvSpPr>
          <p:cNvPr id="4" name="Slide Number Placeholder 3"/>
          <p:cNvSpPr>
            <a:spLocks noGrp="1"/>
          </p:cNvSpPr>
          <p:nvPr>
            <p:ph type="sldNum" sz="quarter" idx="10"/>
          </p:nvPr>
        </p:nvSpPr>
        <p:spPr/>
        <p:txBody>
          <a:bodyPr/>
          <a:lstStyle/>
          <a:p>
            <a:fld id="{3A50D516-BFE6-004A-87B6-01A13687781D}" type="slidenum">
              <a:rPr lang="en-US" smtClean="0"/>
              <a:t>9</a:t>
            </a:fld>
            <a:endParaRPr lang="en-US"/>
          </a:p>
        </p:txBody>
      </p:sp>
    </p:spTree>
    <p:extLst>
      <p:ext uri="{BB962C8B-B14F-4D97-AF65-F5344CB8AC3E}">
        <p14:creationId xmlns:p14="http://schemas.microsoft.com/office/powerpoint/2010/main" val="1519069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82BBB9D9-9DA7-6E4C-BE78-80989E9CE91E}"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BB9D9-9DA7-6E4C-BE78-80989E9CE91E}"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B90E0F-30A8-E14D-8C6A-A6A47B58185A}"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2BBB9D9-9DA7-6E4C-BE78-80989E9CE91E}"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2BBB9D9-9DA7-6E4C-BE78-80989E9CE91E}"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2BBB9D9-9DA7-6E4C-BE78-80989E9CE91E}"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82BBB9D9-9DA7-6E4C-BE78-80989E9CE91E}"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90E0F-30A8-E14D-8C6A-A6A47B58185A}"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B9D9-9DA7-6E4C-BE78-80989E9CE91E}"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2BBB9D9-9DA7-6E4C-BE78-80989E9CE91E}"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2BBB9D9-9DA7-6E4C-BE78-80989E9CE91E}" type="datetimeFigureOut">
              <a:rPr lang="en-US" smtClean="0"/>
              <a:t>3/5/14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2BBB9D9-9DA7-6E4C-BE78-80989E9CE91E}" type="datetimeFigureOut">
              <a:rPr lang="en-US" smtClean="0"/>
              <a:t>3/5/14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BBB9D9-9DA7-6E4C-BE78-80989E9CE91E}" type="datetimeFigureOut">
              <a:rPr lang="en-US" smtClean="0"/>
              <a:t>3/5/14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B90E0F-30A8-E14D-8C6A-A6A47B58185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BB9D9-9DA7-6E4C-BE78-80989E9CE91E}"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82BBB9D9-9DA7-6E4C-BE78-80989E9CE91E}" type="datetimeFigureOut">
              <a:rPr lang="en-US" smtClean="0"/>
              <a:t>3/5/14</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AEB90E0F-30A8-E14D-8C6A-A6A47B58185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www.youtube.com/watch?v=Yk-jUogjFMY" TargetMode="External"/><Relationship Id="rId5"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9KaEt3faKj0" TargetMode="External"/><Relationship Id="rId4" Type="http://schemas.openxmlformats.org/officeDocument/2006/relationships/image" Target="../media/image2.png"/><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hyperlink" Target="http://eto.dadeschools.net/ETO%20Documents%20for%20Website/Coaching%20Academy%20Summer%20of%202013/Day%202/Common%20Language/FLaRE%20Professional%20Paper%20-%20Developing%20A%20Common%20Language.pdf" TargetMode="External"/><Relationship Id="rId4" Type="http://schemas.openxmlformats.org/officeDocument/2006/relationships/hyperlink" Target="http://www.aisd.net/pdf/Strategic_Plan/Instructional%20Model%203-7%20presentation.pdf" TargetMode="External"/><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r9YiyKA7xNg"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Instructional Model</a:t>
            </a:r>
            <a:endParaRPr lang="en-US" dirty="0"/>
          </a:p>
        </p:txBody>
      </p:sp>
      <p:sp>
        <p:nvSpPr>
          <p:cNvPr id="3" name="Subtitle 2"/>
          <p:cNvSpPr>
            <a:spLocks noGrp="1"/>
          </p:cNvSpPr>
          <p:nvPr>
            <p:ph type="subTitle" idx="1"/>
          </p:nvPr>
        </p:nvSpPr>
        <p:spPr/>
        <p:txBody>
          <a:bodyPr/>
          <a:lstStyle/>
          <a:p>
            <a:r>
              <a:rPr lang="en-US" dirty="0" smtClean="0"/>
              <a:t>Common Language for </a:t>
            </a:r>
          </a:p>
          <a:p>
            <a:r>
              <a:rPr lang="en-US" dirty="0" smtClean="0"/>
              <a:t>Communication and Understanding</a:t>
            </a:r>
            <a:endParaRPr lang="en-US" dirty="0"/>
          </a:p>
        </p:txBody>
      </p:sp>
    </p:spTree>
    <p:extLst>
      <p:ext uri="{BB962C8B-B14F-4D97-AF65-F5344CB8AC3E}">
        <p14:creationId xmlns:p14="http://schemas.microsoft.com/office/powerpoint/2010/main" val="17513173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566835"/>
            <a:ext cx="8416925" cy="1470025"/>
          </a:xfrm>
        </p:spPr>
        <p:txBody>
          <a:bodyPr/>
          <a:lstStyle/>
          <a:p>
            <a:r>
              <a:rPr lang="en-US" dirty="0" smtClean="0"/>
              <a:t>Defining the </a:t>
            </a:r>
            <a:br>
              <a:rPr lang="en-US" dirty="0" smtClean="0"/>
            </a:br>
            <a:r>
              <a:rPr lang="en-US" dirty="0" smtClean="0"/>
              <a:t>Common Language</a:t>
            </a:r>
            <a:endParaRPr lang="en-US" dirty="0"/>
          </a:p>
        </p:txBody>
      </p:sp>
      <p:pic>
        <p:nvPicPr>
          <p:cNvPr id="5" name="Picture 4"/>
          <p:cNvPicPr>
            <a:picLocks noChangeAspect="1"/>
          </p:cNvPicPr>
          <p:nvPr/>
        </p:nvPicPr>
        <p:blipFill>
          <a:blip r:embed="rId3"/>
          <a:stretch>
            <a:fillRect/>
          </a:stretch>
        </p:blipFill>
        <p:spPr>
          <a:xfrm>
            <a:off x="2978752" y="307474"/>
            <a:ext cx="3186224" cy="3148739"/>
          </a:xfrm>
          <a:prstGeom prst="rect">
            <a:avLst/>
          </a:prstGeom>
        </p:spPr>
      </p:pic>
      <p:pic>
        <p:nvPicPr>
          <p:cNvPr id="3" name="Picture 2">
            <a:hlinkClick r:id="rId4"/>
          </p:cNvPr>
          <p:cNvPicPr>
            <a:picLocks noChangeAspect="1"/>
          </p:cNvPicPr>
          <p:nvPr/>
        </p:nvPicPr>
        <p:blipFill>
          <a:blip r:embed="rId5"/>
          <a:stretch>
            <a:fillRect/>
          </a:stretch>
        </p:blipFill>
        <p:spPr>
          <a:xfrm>
            <a:off x="4258242" y="5036860"/>
            <a:ext cx="665176" cy="665176"/>
          </a:xfrm>
          <a:prstGeom prst="rect">
            <a:avLst/>
          </a:prstGeom>
        </p:spPr>
      </p:pic>
    </p:spTree>
    <p:extLst>
      <p:ext uri="{BB962C8B-B14F-4D97-AF65-F5344CB8AC3E}">
        <p14:creationId xmlns:p14="http://schemas.microsoft.com/office/powerpoint/2010/main" val="585639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glow rad="101600">
                    <a:schemeClr val="accent1">
                      <a:satMod val="175000"/>
                      <a:alpha val="40000"/>
                    </a:schemeClr>
                  </a:glow>
                </a:effectLst>
              </a:rPr>
              <a:t>Encourage</a:t>
            </a:r>
            <a:endParaRPr lang="en-US" dirty="0">
              <a:effectLst>
                <a:glow rad="101600">
                  <a:schemeClr val="accent1">
                    <a:satMod val="175000"/>
                    <a:alpha val="40000"/>
                  </a:schemeClr>
                </a:glow>
              </a:effectLst>
            </a:endParaRPr>
          </a:p>
        </p:txBody>
      </p:sp>
      <p:sp>
        <p:nvSpPr>
          <p:cNvPr id="3" name="Rectangle 2"/>
          <p:cNvSpPr/>
          <p:nvPr/>
        </p:nvSpPr>
        <p:spPr>
          <a:xfrm>
            <a:off x="364581" y="3852008"/>
            <a:ext cx="3762568"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risk taking</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Rectangle 4"/>
          <p:cNvSpPr/>
          <p:nvPr/>
        </p:nvSpPr>
        <p:spPr>
          <a:xfrm>
            <a:off x="1003133" y="1464849"/>
            <a:ext cx="4325223"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chemeClr val="bg2">
                    <a:lumMod val="50000"/>
                  </a:schemeClr>
                </a:solidFill>
                <a:effectLst>
                  <a:outerShdw blurRad="41275" dist="20320" dir="1800000" algn="tl" rotWithShape="0">
                    <a:srgbClr val="000000">
                      <a:alpha val="40000"/>
                    </a:srgbClr>
                  </a:outerShdw>
                </a:effectLst>
              </a:rPr>
              <a:t>focus and concentration</a:t>
            </a:r>
            <a:endParaRPr lang="en-US" sz="2800" b="1" cap="none" spc="0" dirty="0">
              <a:ln w="12700">
                <a:solidFill>
                  <a:schemeClr val="tx2">
                    <a:satMod val="155000"/>
                  </a:schemeClr>
                </a:solidFill>
                <a:prstDash val="solid"/>
              </a:ln>
              <a:solidFill>
                <a:schemeClr val="bg2">
                  <a:lumMod val="50000"/>
                </a:schemeClr>
              </a:solidFill>
              <a:effectLst>
                <a:outerShdw blurRad="41275" dist="20320" dir="1800000" algn="tl" rotWithShape="0">
                  <a:srgbClr val="000000">
                    <a:alpha val="40000"/>
                  </a:srgbClr>
                </a:outerShdw>
              </a:effectLst>
            </a:endParaRPr>
          </a:p>
        </p:txBody>
      </p:sp>
      <p:sp>
        <p:nvSpPr>
          <p:cNvPr id="6" name="Rectangle 5"/>
          <p:cNvSpPr/>
          <p:nvPr/>
        </p:nvSpPr>
        <p:spPr>
          <a:xfrm>
            <a:off x="549275" y="3160909"/>
            <a:ext cx="2898968" cy="707886"/>
          </a:xfrm>
          <a:prstGeom prst="rect">
            <a:avLst/>
          </a:prstGeom>
        </p:spPr>
        <p:txBody>
          <a:bodyPr wrap="square">
            <a:spAutoFit/>
          </a:bodyPr>
          <a:lstStyle/>
          <a:p>
            <a:pPr lvl="0" algn="ctr"/>
            <a:r>
              <a:rPr lang="en-US" sz="4000" b="1" dirty="0" smtClean="0">
                <a:ln w="12700">
                  <a:solidFill>
                    <a:srgbClr val="09213B">
                      <a:satMod val="155000"/>
                    </a:srgbClr>
                  </a:solidFill>
                  <a:prstDash val="solid"/>
                </a:ln>
                <a:solidFill>
                  <a:srgbClr val="2F97B5"/>
                </a:solidFill>
                <a:effectLst>
                  <a:outerShdw blurRad="41275" dist="20320" dir="1800000" algn="tl" rotWithShape="0">
                    <a:srgbClr val="000000">
                      <a:alpha val="40000"/>
                    </a:srgbClr>
                  </a:outerShdw>
                </a:effectLst>
              </a:rPr>
              <a:t>confidence</a:t>
            </a:r>
            <a:endParaRPr lang="en-US" sz="4000" b="1" dirty="0">
              <a:ln w="12700">
                <a:solidFill>
                  <a:srgbClr val="09213B">
                    <a:satMod val="155000"/>
                  </a:srgbClr>
                </a:solidFill>
                <a:prstDash val="solid"/>
              </a:ln>
              <a:solidFill>
                <a:srgbClr val="2F97B5"/>
              </a:solidFill>
              <a:effectLst>
                <a:outerShdw blurRad="41275" dist="20320" dir="1800000" algn="tl" rotWithShape="0">
                  <a:srgbClr val="000000">
                    <a:alpha val="40000"/>
                  </a:srgbClr>
                </a:outerShdw>
              </a:effectLst>
            </a:endParaRPr>
          </a:p>
        </p:txBody>
      </p:sp>
      <p:sp>
        <p:nvSpPr>
          <p:cNvPr id="7" name="Rectangle 6"/>
          <p:cNvSpPr/>
          <p:nvPr/>
        </p:nvSpPr>
        <p:spPr>
          <a:xfrm>
            <a:off x="5558080" y="1464849"/>
            <a:ext cx="3336571" cy="769441"/>
          </a:xfrm>
          <a:prstGeom prst="rect">
            <a:avLst/>
          </a:prstGeom>
          <a:noFill/>
        </p:spPr>
        <p:txBody>
          <a:bodyPr wrap="none" lIns="91440" tIns="45720" rIns="91440" bIns="45720">
            <a:spAutoFit/>
          </a:bodyPr>
          <a:lstStyle/>
          <a:p>
            <a:pPr algn="ctr"/>
            <a:r>
              <a:rPr lang="en-US" sz="4400" b="1" cap="none" spc="0" dirty="0" smtClean="0">
                <a:ln w="12700">
                  <a:solidFill>
                    <a:schemeClr val="tx2">
                      <a:satMod val="155000"/>
                    </a:schemeClr>
                  </a:solidFill>
                  <a:prstDash val="solid"/>
                </a:ln>
                <a:solidFill>
                  <a:srgbClr val="3F8DE2"/>
                </a:solidFill>
                <a:effectLst>
                  <a:outerShdw blurRad="41275" dist="20320" dir="1800000" algn="tl" rotWithShape="0">
                    <a:srgbClr val="000000">
                      <a:alpha val="40000"/>
                    </a:srgbClr>
                  </a:outerShdw>
                </a:effectLst>
              </a:rPr>
              <a:t>enthusiasm</a:t>
            </a:r>
            <a:endParaRPr lang="en-US" sz="4400" b="1" cap="none" spc="0" dirty="0">
              <a:ln w="12700">
                <a:solidFill>
                  <a:schemeClr val="tx2">
                    <a:satMod val="155000"/>
                  </a:schemeClr>
                </a:solidFill>
                <a:prstDash val="solid"/>
              </a:ln>
              <a:solidFill>
                <a:srgbClr val="3F8DE2"/>
              </a:solidFill>
              <a:effectLst>
                <a:outerShdw blurRad="41275" dist="20320" dir="1800000" algn="tl" rotWithShape="0">
                  <a:srgbClr val="000000">
                    <a:alpha val="40000"/>
                  </a:srgbClr>
                </a:outerShdw>
              </a:effectLst>
            </a:endParaRPr>
          </a:p>
        </p:txBody>
      </p:sp>
      <p:sp>
        <p:nvSpPr>
          <p:cNvPr id="9" name="Rectangle 8"/>
          <p:cNvSpPr/>
          <p:nvPr/>
        </p:nvSpPr>
        <p:spPr>
          <a:xfrm>
            <a:off x="3844694" y="5479251"/>
            <a:ext cx="4555003" cy="830997"/>
          </a:xfrm>
          <a:prstGeom prst="rect">
            <a:avLst/>
          </a:prstGeom>
          <a:noFill/>
        </p:spPr>
        <p:txBody>
          <a:bodyPr wrap="none" lIns="91440" tIns="45720" rIns="91440" bIns="45720">
            <a:spAutoFit/>
          </a:bodyPr>
          <a:lstStyle/>
          <a:p>
            <a:pPr algn="ctr"/>
            <a:r>
              <a:rPr lang="en-US" sz="2400" b="1" cap="none" spc="0" dirty="0" smtClean="0">
                <a:ln w="12700">
                  <a:solidFill>
                    <a:schemeClr val="tx2">
                      <a:satMod val="155000"/>
                    </a:schemeClr>
                  </a:solidFill>
                  <a:prstDash val="solid"/>
                </a:ln>
                <a:solidFill>
                  <a:srgbClr val="2F97B5"/>
                </a:solidFill>
                <a:effectLst>
                  <a:outerShdw blurRad="41275" dist="20320" dir="1800000" algn="tl" rotWithShape="0">
                    <a:srgbClr val="000000">
                      <a:alpha val="40000"/>
                    </a:srgbClr>
                  </a:outerShdw>
                </a:effectLst>
              </a:rPr>
              <a:t>motivation to learn</a:t>
            </a:r>
          </a:p>
          <a:p>
            <a:pPr algn="ctr"/>
            <a:r>
              <a:rPr lang="en-US" sz="2400" b="1" dirty="0" smtClean="0">
                <a:ln w="12700">
                  <a:solidFill>
                    <a:schemeClr val="tx2">
                      <a:satMod val="155000"/>
                    </a:schemeClr>
                  </a:solidFill>
                  <a:prstDash val="solid"/>
                </a:ln>
                <a:solidFill>
                  <a:srgbClr val="2F97B5"/>
                </a:solidFill>
                <a:effectLst>
                  <a:outerShdw blurRad="41275" dist="20320" dir="1800000" algn="tl" rotWithShape="0">
                    <a:srgbClr val="000000">
                      <a:alpha val="40000"/>
                    </a:srgbClr>
                  </a:outerShdw>
                </a:effectLst>
              </a:rPr>
              <a:t>and improve student learning</a:t>
            </a:r>
            <a:endParaRPr lang="en-US" sz="2400" b="1" cap="none" spc="0" dirty="0">
              <a:ln w="12700">
                <a:solidFill>
                  <a:schemeClr val="tx2">
                    <a:satMod val="155000"/>
                  </a:schemeClr>
                </a:solidFill>
                <a:prstDash val="solid"/>
              </a:ln>
              <a:solidFill>
                <a:srgbClr val="2F97B5"/>
              </a:solidFill>
              <a:effectLst>
                <a:outerShdw blurRad="41275" dist="20320" dir="1800000" algn="tl" rotWithShape="0">
                  <a:srgbClr val="000000">
                    <a:alpha val="40000"/>
                  </a:srgbClr>
                </a:outerShdw>
              </a:effectLst>
            </a:endParaRPr>
          </a:p>
        </p:txBody>
      </p:sp>
      <p:sp>
        <p:nvSpPr>
          <p:cNvPr id="10" name="Rectangle 9"/>
          <p:cNvSpPr/>
          <p:nvPr/>
        </p:nvSpPr>
        <p:spPr>
          <a:xfrm>
            <a:off x="3589725" y="3160909"/>
            <a:ext cx="2097886" cy="830997"/>
          </a:xfrm>
          <a:prstGeom prst="rect">
            <a:avLst/>
          </a:prstGeom>
          <a:noFill/>
        </p:spPr>
        <p:txBody>
          <a:bodyPr wrap="square" lIns="91440" tIns="45720" rIns="91440" bIns="45720">
            <a:spAutoFit/>
          </a:bodyPr>
          <a:lstStyle/>
          <a:p>
            <a:pPr algn="ctr"/>
            <a:r>
              <a:rPr lang="en-US" sz="2400" b="1" cap="none" spc="0" dirty="0" smtClean="0">
                <a:ln w="12700">
                  <a:solidFill>
                    <a:schemeClr val="tx2">
                      <a:satMod val="155000"/>
                    </a:schemeClr>
                  </a:solidFill>
                  <a:prstDash val="solid"/>
                </a:ln>
                <a:solidFill>
                  <a:schemeClr val="tx2">
                    <a:lumMod val="50000"/>
                    <a:lumOff val="50000"/>
                  </a:schemeClr>
                </a:solidFill>
                <a:effectLst>
                  <a:outerShdw blurRad="41275" dist="20320" dir="1800000" algn="tl" rotWithShape="0">
                    <a:srgbClr val="000000">
                      <a:alpha val="40000"/>
                    </a:srgbClr>
                  </a:outerShdw>
                </a:effectLst>
              </a:rPr>
              <a:t>a philosophy of learning</a:t>
            </a:r>
            <a:endParaRPr lang="en-US" sz="2400" b="1" cap="none" spc="0" dirty="0">
              <a:ln w="12700">
                <a:solidFill>
                  <a:schemeClr val="tx2">
                    <a:satMod val="155000"/>
                  </a:schemeClr>
                </a:solidFill>
                <a:prstDash val="solid"/>
              </a:ln>
              <a:solidFill>
                <a:schemeClr val="tx2">
                  <a:lumMod val="50000"/>
                  <a:lumOff val="50000"/>
                </a:schemeClr>
              </a:solidFill>
              <a:effectLst>
                <a:outerShdw blurRad="41275" dist="20320" dir="1800000" algn="tl" rotWithShape="0">
                  <a:srgbClr val="000000">
                    <a:alpha val="40000"/>
                  </a:srgbClr>
                </a:outerShdw>
              </a:effectLst>
            </a:endParaRPr>
          </a:p>
        </p:txBody>
      </p:sp>
      <p:sp>
        <p:nvSpPr>
          <p:cNvPr id="12" name="Rectangle 11"/>
          <p:cNvSpPr/>
          <p:nvPr/>
        </p:nvSpPr>
        <p:spPr>
          <a:xfrm>
            <a:off x="5687611" y="2697846"/>
            <a:ext cx="3077510" cy="2308324"/>
          </a:xfrm>
          <a:prstGeom prst="rect">
            <a:avLst/>
          </a:prstGeom>
          <a:noFill/>
        </p:spPr>
        <p:txBody>
          <a:bodyPr wrap="none" lIns="91440" tIns="45720" rIns="91440" bIns="45720">
            <a:spAutoFit/>
          </a:bodyPr>
          <a:lstStyle/>
          <a:p>
            <a:pPr algn="ct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more</a:t>
            </a:r>
          </a:p>
          <a:p>
            <a:pPr algn="ctr"/>
            <a:r>
              <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organization,</a:t>
            </a:r>
          </a:p>
          <a:p>
            <a:pPr algn="ct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creativity</a:t>
            </a:r>
            <a:r>
              <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pPr algn="ct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imagination</a:t>
            </a:r>
          </a:p>
        </p:txBody>
      </p:sp>
      <p:sp>
        <p:nvSpPr>
          <p:cNvPr id="13" name="Rectangle 12"/>
          <p:cNvSpPr/>
          <p:nvPr/>
        </p:nvSpPr>
        <p:spPr>
          <a:xfrm>
            <a:off x="1492857" y="4694421"/>
            <a:ext cx="3057898" cy="1200329"/>
          </a:xfrm>
          <a:prstGeom prst="rect">
            <a:avLst/>
          </a:prstGeom>
          <a:noFill/>
        </p:spPr>
        <p:txBody>
          <a:bodyPr wrap="none" lIns="91440" tIns="45720" rIns="91440" bIns="45720">
            <a:spAutoFit/>
          </a:bodyPr>
          <a:lstStyle/>
          <a:p>
            <a:pPr algn="ctr"/>
            <a:r>
              <a:rPr lang="en-US" sz="3600" b="1" dirty="0" smtClean="0">
                <a:ln w="12700">
                  <a:solidFill>
                    <a:schemeClr val="tx2">
                      <a:satMod val="155000"/>
                    </a:schemeClr>
                  </a:solidFill>
                  <a:prstDash val="solid"/>
                </a:ln>
                <a:solidFill>
                  <a:srgbClr val="3F8DE2"/>
                </a:solidFill>
                <a:effectLst>
                  <a:outerShdw blurRad="41275" dist="20320" dir="1800000" algn="tl" rotWithShape="0">
                    <a:srgbClr val="000000">
                      <a:alpha val="40000"/>
                    </a:srgbClr>
                  </a:outerShdw>
                </a:effectLst>
              </a:rPr>
              <a:t>time</a:t>
            </a:r>
          </a:p>
          <a:p>
            <a:pPr algn="ctr"/>
            <a:r>
              <a:rPr lang="en-US" sz="3600" b="1" cap="none" spc="0" dirty="0" smtClean="0">
                <a:ln w="12700">
                  <a:solidFill>
                    <a:schemeClr val="tx2">
                      <a:satMod val="155000"/>
                    </a:schemeClr>
                  </a:solidFill>
                  <a:prstDash val="solid"/>
                </a:ln>
                <a:solidFill>
                  <a:srgbClr val="3F8DE2"/>
                </a:solidFill>
                <a:effectLst>
                  <a:outerShdw blurRad="41275" dist="20320" dir="1800000" algn="tl" rotWithShape="0">
                    <a:srgbClr val="000000">
                      <a:alpha val="40000"/>
                    </a:srgbClr>
                  </a:outerShdw>
                </a:effectLst>
              </a:rPr>
              <a:t>management</a:t>
            </a:r>
            <a:endParaRPr lang="en-US" sz="3600" b="1" cap="none" spc="0" dirty="0">
              <a:ln w="12700">
                <a:solidFill>
                  <a:schemeClr val="tx2">
                    <a:satMod val="155000"/>
                  </a:schemeClr>
                </a:solidFill>
                <a:prstDash val="solid"/>
              </a:ln>
              <a:solidFill>
                <a:srgbClr val="3F8DE2"/>
              </a:solidFill>
              <a:effectLst>
                <a:outerShdw blurRad="41275" dist="20320" dir="1800000" algn="tl" rotWithShape="0">
                  <a:srgbClr val="000000">
                    <a:alpha val="40000"/>
                  </a:srgbClr>
                </a:outerShdw>
              </a:effectLst>
            </a:endParaRPr>
          </a:p>
        </p:txBody>
      </p:sp>
      <p:sp>
        <p:nvSpPr>
          <p:cNvPr id="14" name="Rectangle 13"/>
          <p:cNvSpPr/>
          <p:nvPr/>
        </p:nvSpPr>
        <p:spPr>
          <a:xfrm>
            <a:off x="4242634" y="4094258"/>
            <a:ext cx="1444977" cy="1200328"/>
          </a:xfrm>
          <a:prstGeom prst="rect">
            <a:avLst/>
          </a:prstGeom>
          <a:noFill/>
        </p:spPr>
        <p:txBody>
          <a:bodyPr wrap="none" lIns="91440" tIns="45720" rIns="91440" bIns="45720">
            <a:spAutoFit/>
          </a:bodyPr>
          <a:lstStyle/>
          <a:p>
            <a:pPr algn="ctr"/>
            <a:r>
              <a:rPr lang="en-US" sz="2400" b="1" cap="none" spc="0" dirty="0" smtClean="0">
                <a:ln w="12700">
                  <a:solidFill>
                    <a:schemeClr val="tx2">
                      <a:satMod val="155000"/>
                    </a:schemeClr>
                  </a:solidFill>
                  <a:prstDash val="solid"/>
                </a:ln>
                <a:solidFill>
                  <a:schemeClr val="tx2">
                    <a:lumMod val="75000"/>
                    <a:lumOff val="25000"/>
                  </a:schemeClr>
                </a:solidFill>
                <a:effectLst>
                  <a:outerShdw blurRad="41275" dist="20320" dir="1800000" algn="tl" rotWithShape="0">
                    <a:srgbClr val="000000">
                      <a:alpha val="40000"/>
                    </a:srgbClr>
                  </a:outerShdw>
                </a:effectLst>
              </a:rPr>
              <a:t>effective </a:t>
            </a:r>
          </a:p>
          <a:p>
            <a:pPr algn="ctr"/>
            <a:r>
              <a:rPr lang="en-US" sz="2400" b="1" cap="none" spc="0" dirty="0" smtClean="0">
                <a:ln w="12700">
                  <a:solidFill>
                    <a:schemeClr val="tx2">
                      <a:satMod val="155000"/>
                    </a:schemeClr>
                  </a:solidFill>
                  <a:prstDash val="solid"/>
                </a:ln>
                <a:solidFill>
                  <a:schemeClr val="tx2">
                    <a:lumMod val="75000"/>
                    <a:lumOff val="25000"/>
                  </a:schemeClr>
                </a:solidFill>
                <a:effectLst>
                  <a:outerShdw blurRad="41275" dist="20320" dir="1800000" algn="tl" rotWithShape="0">
                    <a:srgbClr val="000000">
                      <a:alpha val="40000"/>
                    </a:srgbClr>
                  </a:outerShdw>
                </a:effectLst>
              </a:rPr>
              <a:t>decision</a:t>
            </a:r>
          </a:p>
          <a:p>
            <a:pPr algn="ctr"/>
            <a:r>
              <a:rPr lang="en-US" sz="2400" b="1" dirty="0" smtClean="0">
                <a:ln w="12700">
                  <a:solidFill>
                    <a:schemeClr val="tx2">
                      <a:satMod val="155000"/>
                    </a:schemeClr>
                  </a:solidFill>
                  <a:prstDash val="solid"/>
                </a:ln>
                <a:solidFill>
                  <a:schemeClr val="tx2">
                    <a:lumMod val="75000"/>
                    <a:lumOff val="25000"/>
                  </a:schemeClr>
                </a:solidFill>
                <a:effectLst>
                  <a:outerShdw blurRad="41275" dist="20320" dir="1800000" algn="tl" rotWithShape="0">
                    <a:srgbClr val="000000">
                      <a:alpha val="40000"/>
                    </a:srgbClr>
                  </a:outerShdw>
                </a:effectLst>
              </a:rPr>
              <a:t>making</a:t>
            </a:r>
            <a:endParaRPr lang="en-US" sz="2400" b="1" cap="none" spc="0" dirty="0">
              <a:ln w="12700">
                <a:solidFill>
                  <a:schemeClr val="tx2">
                    <a:satMod val="155000"/>
                  </a:schemeClr>
                </a:solidFill>
                <a:prstDash val="solid"/>
              </a:ln>
              <a:solidFill>
                <a:schemeClr val="tx2">
                  <a:lumMod val="75000"/>
                  <a:lumOff val="25000"/>
                </a:schemeClr>
              </a:solidFill>
              <a:effectLst>
                <a:outerShdw blurRad="41275" dist="20320" dir="1800000" algn="tl" rotWithShape="0">
                  <a:srgbClr val="000000">
                    <a:alpha val="40000"/>
                  </a:srgbClr>
                </a:outerShdw>
              </a:effectLst>
            </a:endParaRPr>
          </a:p>
        </p:txBody>
      </p:sp>
      <p:sp>
        <p:nvSpPr>
          <p:cNvPr id="15" name="Rectangle 14"/>
          <p:cNvSpPr/>
          <p:nvPr/>
        </p:nvSpPr>
        <p:spPr>
          <a:xfrm>
            <a:off x="1730512" y="2068822"/>
            <a:ext cx="3085700" cy="1077218"/>
          </a:xfrm>
          <a:prstGeom prst="rect">
            <a:avLst/>
          </a:prstGeom>
          <a:noFill/>
        </p:spPr>
        <p:txBody>
          <a:bodyPr wrap="none" lIns="91440" tIns="45720" rIns="91440" bIns="45720">
            <a:spAutoFit/>
          </a:bodyPr>
          <a:lstStyle/>
          <a:p>
            <a:pPr algn="ctr"/>
            <a:r>
              <a:rPr lang="en-US"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self-evaluation</a:t>
            </a:r>
          </a:p>
          <a:p>
            <a:pPr algn="ct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and reflection</a:t>
            </a:r>
            <a:endParaRPr lang="en-U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 name="Rectangle 15"/>
          <p:cNvSpPr/>
          <p:nvPr/>
        </p:nvSpPr>
        <p:spPr>
          <a:xfrm>
            <a:off x="5143907" y="2207330"/>
            <a:ext cx="1644025" cy="707886"/>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rgbClr val="18579B"/>
                </a:solidFill>
                <a:effectLst>
                  <a:outerShdw blurRad="41275" dist="20320" dir="1800000" algn="tl" rotWithShape="0">
                    <a:srgbClr val="000000">
                      <a:alpha val="40000"/>
                    </a:srgbClr>
                  </a:outerShdw>
                </a:effectLst>
              </a:rPr>
              <a:t>reasonable</a:t>
            </a:r>
          </a:p>
          <a:p>
            <a:pPr algn="ctr"/>
            <a:r>
              <a:rPr lang="en-US" sz="2000" b="1" dirty="0" smtClean="0">
                <a:ln w="12700">
                  <a:solidFill>
                    <a:schemeClr val="tx2">
                      <a:satMod val="155000"/>
                    </a:schemeClr>
                  </a:solidFill>
                  <a:prstDash val="solid"/>
                </a:ln>
                <a:solidFill>
                  <a:srgbClr val="18579B"/>
                </a:solidFill>
                <a:effectLst>
                  <a:outerShdw blurRad="41275" dist="20320" dir="1800000" algn="tl" rotWithShape="0">
                    <a:srgbClr val="000000">
                      <a:alpha val="40000"/>
                    </a:srgbClr>
                  </a:outerShdw>
                </a:effectLst>
              </a:rPr>
              <a:t>goal setting</a:t>
            </a:r>
            <a:endParaRPr lang="en-US" sz="2000" b="1" cap="none" spc="0" dirty="0">
              <a:ln w="12700">
                <a:solidFill>
                  <a:schemeClr val="tx2">
                    <a:satMod val="155000"/>
                  </a:schemeClr>
                </a:solidFill>
                <a:prstDash val="solid"/>
              </a:ln>
              <a:solidFill>
                <a:srgbClr val="18579B"/>
              </a:solidFill>
              <a:effectLst>
                <a:outerShdw blurRad="41275" dist="20320" dir="1800000" algn="tl" rotWithShape="0">
                  <a:srgbClr val="000000">
                    <a:alpha val="40000"/>
                  </a:srgbClr>
                </a:outerShdw>
              </a:effectLst>
            </a:endParaRPr>
          </a:p>
        </p:txBody>
      </p:sp>
      <p:sp>
        <p:nvSpPr>
          <p:cNvPr id="17" name="Rectangle 16"/>
          <p:cNvSpPr/>
          <p:nvPr/>
        </p:nvSpPr>
        <p:spPr>
          <a:xfrm>
            <a:off x="328517" y="5848583"/>
            <a:ext cx="310039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tx2">
                    <a:lumMod val="25000"/>
                    <a:lumOff val="75000"/>
                  </a:schemeClr>
                </a:solidFill>
                <a:effectLst>
                  <a:outerShdw blurRad="41275" dist="20320" dir="1800000" algn="tl" rotWithShape="0">
                    <a:srgbClr val="000000">
                      <a:alpha val="40000"/>
                    </a:srgbClr>
                  </a:outerShdw>
                </a:effectLst>
              </a:rPr>
              <a:t>listening</a:t>
            </a:r>
            <a:endParaRPr lang="en-US" sz="5400" b="1" cap="none" spc="0" dirty="0">
              <a:ln w="12700">
                <a:solidFill>
                  <a:schemeClr val="tx2">
                    <a:satMod val="155000"/>
                  </a:schemeClr>
                </a:solidFill>
                <a:prstDash val="solid"/>
              </a:ln>
              <a:solidFill>
                <a:schemeClr val="tx2">
                  <a:lumMod val="25000"/>
                  <a:lumOff val="7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5337031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ppt_x"/>
                                          </p:val>
                                        </p:tav>
                                        <p:tav tm="100000">
                                          <p:val>
                                            <p:strVal val="#ppt_x"/>
                                          </p:val>
                                        </p:tav>
                                      </p:tavLst>
                                    </p:anim>
                                    <p:anim calcmode="lin" valueType="num">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9" grpId="0"/>
      <p:bldP spid="10" grpId="0"/>
      <p:bldP spid="12" grpId="0"/>
      <p:bldP spid="13" grpId="0"/>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41069"/>
            <a:ext cx="8056563" cy="1362075"/>
          </a:xfrm>
        </p:spPr>
        <p:txBody>
          <a:bodyPr/>
          <a:lstStyle/>
          <a:p>
            <a:r>
              <a:rPr lang="en-US" dirty="0" smtClean="0"/>
              <a:t>Involve teachers in discussion</a:t>
            </a:r>
            <a:endParaRPr lang="en-US" dirty="0"/>
          </a:p>
        </p:txBody>
      </p:sp>
      <p:sp>
        <p:nvSpPr>
          <p:cNvPr id="3" name="Text Placeholder 2"/>
          <p:cNvSpPr>
            <a:spLocks noGrp="1"/>
          </p:cNvSpPr>
          <p:nvPr>
            <p:ph type="body" idx="1"/>
          </p:nvPr>
        </p:nvSpPr>
        <p:spPr>
          <a:xfrm>
            <a:off x="549275" y="2674254"/>
            <a:ext cx="8056563" cy="2833048"/>
          </a:xfrm>
        </p:spPr>
        <p:txBody>
          <a:bodyPr>
            <a:normAutofit lnSpcReduction="10000"/>
          </a:bodyPr>
          <a:lstStyle/>
          <a:p>
            <a:pPr marL="285750" indent="-285750">
              <a:buFont typeface="Arial"/>
              <a:buChar char="•"/>
            </a:pPr>
            <a:r>
              <a:rPr lang="en-US" sz="2400" dirty="0" smtClean="0"/>
              <a:t>Language</a:t>
            </a:r>
          </a:p>
          <a:p>
            <a:pPr marL="285750" indent="-285750">
              <a:buFont typeface="Arial"/>
              <a:buChar char="•"/>
            </a:pPr>
            <a:endParaRPr lang="en-US" sz="2400" dirty="0" smtClean="0"/>
          </a:p>
          <a:p>
            <a:pPr marL="285750" indent="-285750">
              <a:buFont typeface="Arial"/>
              <a:buChar char="•"/>
            </a:pPr>
            <a:r>
              <a:rPr lang="en-US" sz="2400" dirty="0" smtClean="0"/>
              <a:t>Best practices</a:t>
            </a:r>
          </a:p>
          <a:p>
            <a:pPr marL="285750" indent="-285750">
              <a:buFont typeface="Arial"/>
              <a:buChar char="•"/>
            </a:pPr>
            <a:endParaRPr lang="en-US" sz="2400" dirty="0" smtClean="0"/>
          </a:p>
          <a:p>
            <a:pPr marL="285750" indent="-285750">
              <a:buFont typeface="Arial"/>
              <a:buChar char="•"/>
            </a:pPr>
            <a:r>
              <a:rPr lang="en-US" sz="2400" dirty="0" smtClean="0"/>
              <a:t>Goals</a:t>
            </a:r>
          </a:p>
          <a:p>
            <a:pPr marL="285750" indent="-285750">
              <a:buFont typeface="Arial"/>
              <a:buChar char="•"/>
            </a:pPr>
            <a:endParaRPr lang="en-US" sz="2400" dirty="0" smtClean="0"/>
          </a:p>
          <a:p>
            <a:pPr marL="285750" indent="-285750">
              <a:buFont typeface="Arial"/>
              <a:buChar char="•"/>
            </a:pPr>
            <a:r>
              <a:rPr lang="en-US" sz="2400" dirty="0" smtClean="0"/>
              <a:t>Beliefs</a:t>
            </a:r>
            <a:endParaRPr lang="en-US" sz="2400" dirty="0"/>
          </a:p>
        </p:txBody>
      </p:sp>
    </p:spTree>
    <p:extLst>
      <p:ext uri="{BB962C8B-B14F-4D97-AF65-F5344CB8AC3E}">
        <p14:creationId xmlns:p14="http://schemas.microsoft.com/office/powerpoint/2010/main" val="115307879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9275" y="305050"/>
            <a:ext cx="8056563" cy="1362075"/>
          </a:xfrm>
        </p:spPr>
        <p:txBody>
          <a:bodyPr/>
          <a:lstStyle/>
          <a:p>
            <a:r>
              <a:rPr lang="en-US" dirty="0" smtClean="0"/>
              <a:t>Describe effective:</a:t>
            </a:r>
            <a:endParaRPr lang="en-US" dirty="0"/>
          </a:p>
        </p:txBody>
      </p:sp>
      <p:sp>
        <p:nvSpPr>
          <p:cNvPr id="5" name="Text Placeholder 4"/>
          <p:cNvSpPr>
            <a:spLocks noGrp="1"/>
          </p:cNvSpPr>
          <p:nvPr>
            <p:ph type="body" idx="1"/>
          </p:nvPr>
        </p:nvSpPr>
        <p:spPr>
          <a:xfrm>
            <a:off x="549275" y="2083263"/>
            <a:ext cx="8056563" cy="3310389"/>
          </a:xfrm>
        </p:spPr>
        <p:txBody>
          <a:bodyPr>
            <a:normAutofit/>
          </a:bodyPr>
          <a:lstStyle/>
          <a:p>
            <a:pPr marL="285750" indent="-285750">
              <a:buFont typeface="Arial"/>
              <a:buChar char="•"/>
            </a:pPr>
            <a:r>
              <a:rPr lang="en-US" sz="2400" dirty="0" smtClean="0"/>
              <a:t>Instructional planning</a:t>
            </a:r>
          </a:p>
          <a:p>
            <a:pPr marL="285750" indent="-285750">
              <a:buFont typeface="Arial"/>
              <a:buChar char="•"/>
            </a:pPr>
            <a:endParaRPr lang="en-US" sz="2400" dirty="0"/>
          </a:p>
          <a:p>
            <a:pPr marL="285750" indent="-285750">
              <a:buFont typeface="Arial"/>
              <a:buChar char="•"/>
            </a:pPr>
            <a:r>
              <a:rPr lang="en-US" sz="2400" dirty="0" smtClean="0"/>
              <a:t>Instructional delivery</a:t>
            </a:r>
          </a:p>
          <a:p>
            <a:pPr marL="285750" indent="-285750">
              <a:buFont typeface="Arial"/>
              <a:buChar char="•"/>
            </a:pPr>
            <a:endParaRPr lang="en-US" sz="2400" dirty="0"/>
          </a:p>
          <a:p>
            <a:pPr marL="285750" indent="-285750">
              <a:buFont typeface="Arial"/>
              <a:buChar char="•"/>
            </a:pPr>
            <a:r>
              <a:rPr lang="en-US" sz="2400" dirty="0" smtClean="0"/>
              <a:t>Assessment</a:t>
            </a:r>
          </a:p>
          <a:p>
            <a:pPr marL="285750" indent="-285750">
              <a:buFont typeface="Arial"/>
              <a:buChar char="•"/>
            </a:pPr>
            <a:endParaRPr lang="en-US" sz="2400" dirty="0"/>
          </a:p>
          <a:p>
            <a:pPr marL="285750" indent="-285750">
              <a:buFont typeface="Arial"/>
              <a:buChar char="•"/>
            </a:pPr>
            <a:r>
              <a:rPr lang="en-US" sz="2400" dirty="0" smtClean="0"/>
              <a:t>Learning Environment</a:t>
            </a:r>
            <a:endParaRPr lang="en-US" sz="2400" dirty="0"/>
          </a:p>
        </p:txBody>
      </p:sp>
    </p:spTree>
    <p:extLst>
      <p:ext uri="{BB962C8B-B14F-4D97-AF65-F5344CB8AC3E}">
        <p14:creationId xmlns:p14="http://schemas.microsoft.com/office/powerpoint/2010/main" val="40608782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725376"/>
            <a:ext cx="8056563" cy="1362075"/>
          </a:xfrm>
        </p:spPr>
        <p:txBody>
          <a:bodyPr/>
          <a:lstStyle/>
          <a:p>
            <a:r>
              <a:rPr lang="en-US" dirty="0" smtClean="0"/>
              <a:t>Choices</a:t>
            </a:r>
            <a:endParaRPr lang="en-US" dirty="0"/>
          </a:p>
        </p:txBody>
      </p:sp>
      <p:sp>
        <p:nvSpPr>
          <p:cNvPr id="3" name="Text Placeholder 2"/>
          <p:cNvSpPr>
            <a:spLocks noGrp="1"/>
          </p:cNvSpPr>
          <p:nvPr>
            <p:ph type="body" idx="1"/>
          </p:nvPr>
        </p:nvSpPr>
        <p:spPr>
          <a:xfrm>
            <a:off x="549275" y="2454255"/>
            <a:ext cx="8056563" cy="2781938"/>
          </a:xfrm>
        </p:spPr>
        <p:txBody>
          <a:bodyPr>
            <a:normAutofit/>
          </a:bodyPr>
          <a:lstStyle/>
          <a:p>
            <a:pPr marL="285750" indent="-285750">
              <a:buFont typeface="Arial"/>
              <a:buChar char="•"/>
            </a:pPr>
            <a:r>
              <a:rPr lang="en-US" sz="2400" dirty="0" smtClean="0"/>
              <a:t>Select a pre-existing model</a:t>
            </a:r>
          </a:p>
          <a:p>
            <a:pPr marL="285750" indent="-285750">
              <a:buFont typeface="Arial"/>
              <a:buChar char="•"/>
            </a:pPr>
            <a:endParaRPr lang="en-US" sz="2400" dirty="0" smtClean="0"/>
          </a:p>
          <a:p>
            <a:pPr marL="285750" indent="-285750">
              <a:buFont typeface="Arial"/>
              <a:buChar char="•"/>
            </a:pPr>
            <a:r>
              <a:rPr lang="en-US" sz="2400" dirty="0" smtClean="0"/>
              <a:t>Create a model</a:t>
            </a:r>
          </a:p>
          <a:p>
            <a:pPr marL="285750" indent="-285750">
              <a:buFont typeface="Arial"/>
              <a:buChar char="•"/>
            </a:pPr>
            <a:endParaRPr lang="en-US" sz="2400" dirty="0" smtClean="0"/>
          </a:p>
          <a:p>
            <a:pPr marL="285750" indent="-285750">
              <a:buFont typeface="Arial"/>
              <a:buChar char="•"/>
            </a:pPr>
            <a:r>
              <a:rPr lang="en-US" sz="2400" dirty="0" smtClean="0"/>
              <a:t>Customize a pre-existing model</a:t>
            </a:r>
            <a:endParaRPr lang="en-US" sz="2400" dirty="0"/>
          </a:p>
        </p:txBody>
      </p:sp>
    </p:spTree>
    <p:extLst>
      <p:ext uri="{BB962C8B-B14F-4D97-AF65-F5344CB8AC3E}">
        <p14:creationId xmlns:p14="http://schemas.microsoft.com/office/powerpoint/2010/main" val="126646392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model based on research</a:t>
            </a:r>
            <a:endParaRPr lang="en-US" dirty="0"/>
          </a:p>
        </p:txBody>
      </p:sp>
    </p:spTree>
    <p:extLst>
      <p:ext uri="{BB962C8B-B14F-4D97-AF65-F5344CB8AC3E}">
        <p14:creationId xmlns:p14="http://schemas.microsoft.com/office/powerpoint/2010/main" val="30939479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Let’s start talking common language!</a:t>
            </a:r>
            <a:endParaRPr lang="en-US" dirty="0"/>
          </a:p>
        </p:txBody>
      </p:sp>
      <p:pic>
        <p:nvPicPr>
          <p:cNvPr id="7" name="Picture 6">
            <a:hlinkClick r:id="rId3"/>
          </p:cNvPr>
          <p:cNvPicPr>
            <a:picLocks noChangeAspect="1"/>
          </p:cNvPicPr>
          <p:nvPr/>
        </p:nvPicPr>
        <p:blipFill>
          <a:blip r:embed="rId4"/>
          <a:stretch>
            <a:fillRect/>
          </a:stretch>
        </p:blipFill>
        <p:spPr>
          <a:xfrm>
            <a:off x="3868524" y="3909351"/>
            <a:ext cx="1204654" cy="1204654"/>
          </a:xfrm>
          <a:prstGeom prst="rect">
            <a:avLst/>
          </a:prstGeom>
        </p:spPr>
      </p:pic>
    </p:spTree>
    <p:extLst>
      <p:ext uri="{BB962C8B-B14F-4D97-AF65-F5344CB8AC3E}">
        <p14:creationId xmlns:p14="http://schemas.microsoft.com/office/powerpoint/2010/main" val="784810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Principal</a:t>
            </a:r>
            <a:br>
              <a:rPr lang="en-US" dirty="0" smtClean="0"/>
            </a:br>
            <a:r>
              <a:rPr lang="en-US" dirty="0" smtClean="0"/>
              <a:t>Cadre</a:t>
            </a:r>
            <a:endParaRPr lang="en-US" dirty="0"/>
          </a:p>
        </p:txBody>
      </p:sp>
      <p:sp>
        <p:nvSpPr>
          <p:cNvPr id="3" name="Text Placeholder 2"/>
          <p:cNvSpPr>
            <a:spLocks noGrp="1"/>
          </p:cNvSpPr>
          <p:nvPr>
            <p:ph type="body" sz="half" idx="2"/>
          </p:nvPr>
        </p:nvSpPr>
        <p:spPr>
          <a:xfrm>
            <a:off x="533398" y="2540093"/>
            <a:ext cx="4079545" cy="3103054"/>
          </a:xfrm>
        </p:spPr>
        <p:txBody>
          <a:bodyPr/>
          <a:lstStyle/>
          <a:p>
            <a:r>
              <a:rPr lang="en-US" dirty="0" smtClean="0"/>
              <a:t>Tuesday, March 11</a:t>
            </a:r>
          </a:p>
          <a:p>
            <a:endParaRPr lang="en-US" dirty="0" smtClean="0"/>
          </a:p>
          <a:p>
            <a:r>
              <a:rPr lang="en-US" dirty="0" smtClean="0"/>
              <a:t>Norfolk Public Schools</a:t>
            </a:r>
          </a:p>
          <a:p>
            <a:r>
              <a:rPr lang="en-US" dirty="0" smtClean="0"/>
              <a:t>District Offices</a:t>
            </a:r>
          </a:p>
          <a:p>
            <a:r>
              <a:rPr lang="en-US" dirty="0" smtClean="0"/>
              <a:t>512 Phillip Ave.</a:t>
            </a:r>
          </a:p>
          <a:p>
            <a:endParaRPr lang="en-US" dirty="0" smtClean="0"/>
          </a:p>
          <a:p>
            <a:r>
              <a:rPr lang="en-US" dirty="0" smtClean="0"/>
              <a:t>9:30 am - 2:00 pm</a:t>
            </a:r>
          </a:p>
          <a:p>
            <a:r>
              <a:rPr lang="en-US" dirty="0" smtClean="0"/>
              <a:t>Lunch will be provided.</a:t>
            </a:r>
            <a:endParaRPr lang="en-US" dirty="0"/>
          </a:p>
        </p:txBody>
      </p:sp>
      <p:pic>
        <p:nvPicPr>
          <p:cNvPr id="7" name="Picture 6"/>
          <p:cNvPicPr>
            <a:picLocks noChangeAspect="1"/>
          </p:cNvPicPr>
          <p:nvPr/>
        </p:nvPicPr>
        <p:blipFill>
          <a:blip r:embed="rId3"/>
          <a:stretch>
            <a:fillRect/>
          </a:stretch>
        </p:blipFill>
        <p:spPr>
          <a:xfrm>
            <a:off x="4372649" y="2540093"/>
            <a:ext cx="4531057" cy="2706048"/>
          </a:xfrm>
          <a:prstGeom prst="rect">
            <a:avLst/>
          </a:prstGeom>
        </p:spPr>
      </p:pic>
    </p:spTree>
    <p:extLst>
      <p:ext uri="{BB962C8B-B14F-4D97-AF65-F5344CB8AC3E}">
        <p14:creationId xmlns:p14="http://schemas.microsoft.com/office/powerpoint/2010/main" val="116253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TextBox 2"/>
          <p:cNvSpPr txBox="1"/>
          <p:nvPr/>
        </p:nvSpPr>
        <p:spPr>
          <a:xfrm>
            <a:off x="858189" y="1973525"/>
            <a:ext cx="7369175" cy="2431435"/>
          </a:xfrm>
          <a:prstGeom prst="rect">
            <a:avLst/>
          </a:prstGeom>
          <a:noFill/>
        </p:spPr>
        <p:txBody>
          <a:bodyPr wrap="square" rtlCol="0">
            <a:spAutoFit/>
          </a:bodyPr>
          <a:lstStyle/>
          <a:p>
            <a:r>
              <a:rPr lang="en-US" dirty="0" smtClean="0"/>
              <a:t>Florida Literacy and Reading Excellence Professional Paper: Developing a Common Language</a:t>
            </a:r>
          </a:p>
          <a:p>
            <a:r>
              <a:rPr lang="en-US" sz="1400" dirty="0" smtClean="0">
                <a:hlinkClick r:id="rId3"/>
              </a:rPr>
              <a:t>http</a:t>
            </a:r>
            <a:r>
              <a:rPr lang="en-US" sz="1400" dirty="0">
                <a:hlinkClick r:id="rId3"/>
              </a:rPr>
              <a:t>://eto.dadeschools.net/ETO%20Documents%20for%20Website/Coaching%20Academy%20Summer%20of%202013/Day%202/Common%20Language/FLaRE%20Professional%20Paper%20-%20Developing%20A%20Common%</a:t>
            </a:r>
            <a:r>
              <a:rPr lang="en-US" sz="1400" dirty="0" smtClean="0">
                <a:hlinkClick r:id="rId3"/>
              </a:rPr>
              <a:t>20Language.pdf</a:t>
            </a:r>
            <a:endParaRPr lang="en-US" sz="1400" dirty="0" smtClean="0"/>
          </a:p>
          <a:p>
            <a:endParaRPr lang="en-US" sz="1400" dirty="0"/>
          </a:p>
          <a:p>
            <a:r>
              <a:rPr lang="en-US" dirty="0" smtClean="0"/>
              <a:t>Development of the AISD Instructional Model</a:t>
            </a:r>
          </a:p>
          <a:p>
            <a:r>
              <a:rPr lang="en-US" sz="1400" dirty="0">
                <a:hlinkClick r:id="rId4"/>
              </a:rPr>
              <a:t>http://www.aisd.net/pdf/Strategic_Plan/Instructional%20Model%203-7%</a:t>
            </a:r>
            <a:r>
              <a:rPr lang="en-US" sz="1400" dirty="0" smtClean="0">
                <a:hlinkClick r:id="rId4"/>
              </a:rPr>
              <a:t>20presentation.pdf</a:t>
            </a:r>
            <a:r>
              <a:rPr lang="en-US" sz="1400" dirty="0" smtClean="0"/>
              <a:t>  </a:t>
            </a:r>
            <a:endParaRPr lang="en-US" sz="1400" dirty="0"/>
          </a:p>
        </p:txBody>
      </p:sp>
    </p:spTree>
    <p:extLst>
      <p:ext uri="{BB962C8B-B14F-4D97-AF65-F5344CB8AC3E}">
        <p14:creationId xmlns:p14="http://schemas.microsoft.com/office/powerpoint/2010/main" val="50705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717291"/>
            <a:ext cx="8042276" cy="2817553"/>
          </a:xfrm>
        </p:spPr>
        <p:txBody>
          <a:bodyPr/>
          <a:lstStyle/>
          <a:p>
            <a:r>
              <a:rPr lang="en-US" dirty="0" smtClean="0"/>
              <a:t>Have you ever had a misunderstanding due to language, vocabulary, or jargon? </a:t>
            </a:r>
            <a:endParaRPr lang="en-US" dirty="0"/>
          </a:p>
        </p:txBody>
      </p:sp>
      <p:pic>
        <p:nvPicPr>
          <p:cNvPr id="4" name="Picture 3">
            <a:hlinkClick r:id="rId3" tooltip="click for video"/>
          </p:cNvPr>
          <p:cNvPicPr>
            <a:picLocks noChangeAspect="1"/>
          </p:cNvPicPr>
          <p:nvPr/>
        </p:nvPicPr>
        <p:blipFill>
          <a:blip r:embed="rId4"/>
          <a:stretch>
            <a:fillRect/>
          </a:stretch>
        </p:blipFill>
        <p:spPr>
          <a:xfrm>
            <a:off x="3882757" y="3879462"/>
            <a:ext cx="908884" cy="908884"/>
          </a:xfrm>
          <a:prstGeom prst="rect">
            <a:avLst/>
          </a:prstGeom>
        </p:spPr>
      </p:pic>
    </p:spTree>
    <p:extLst>
      <p:ext uri="{BB962C8B-B14F-4D97-AF65-F5344CB8AC3E}">
        <p14:creationId xmlns:p14="http://schemas.microsoft.com/office/powerpoint/2010/main" val="72991059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Common Language Benefits</a:t>
            </a:r>
            <a:endParaRPr lang="en-US" dirty="0"/>
          </a:p>
        </p:txBody>
      </p:sp>
      <p:sp>
        <p:nvSpPr>
          <p:cNvPr id="3" name="Subtitle 2"/>
          <p:cNvSpPr>
            <a:spLocks noGrp="1"/>
          </p:cNvSpPr>
          <p:nvPr>
            <p:ph type="subTitle" idx="1"/>
          </p:nvPr>
        </p:nvSpPr>
        <p:spPr/>
        <p:txBody>
          <a:bodyPr/>
          <a:lstStyle/>
          <a:p>
            <a:endParaRPr lang="en-US" dirty="0"/>
          </a:p>
        </p:txBody>
      </p:sp>
      <p:pic>
        <p:nvPicPr>
          <p:cNvPr id="6" name="Picture 5"/>
          <p:cNvPicPr>
            <a:picLocks noChangeAspect="1"/>
          </p:cNvPicPr>
          <p:nvPr/>
        </p:nvPicPr>
        <p:blipFill>
          <a:blip r:embed="rId3"/>
          <a:stretch>
            <a:fillRect/>
          </a:stretch>
        </p:blipFill>
        <p:spPr>
          <a:xfrm>
            <a:off x="3137435" y="827597"/>
            <a:ext cx="2991762" cy="3324180"/>
          </a:xfrm>
          <a:prstGeom prst="rect">
            <a:avLst/>
          </a:prstGeom>
        </p:spPr>
      </p:pic>
    </p:spTree>
    <p:extLst>
      <p:ext uri="{BB962C8B-B14F-4D97-AF65-F5344CB8AC3E}">
        <p14:creationId xmlns:p14="http://schemas.microsoft.com/office/powerpoint/2010/main" val="89850411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t>
            </a:r>
            <a:r>
              <a:rPr lang="en-US" dirty="0" smtClean="0"/>
              <a:t>ase </a:t>
            </a:r>
            <a:r>
              <a:rPr lang="en-US" dirty="0" smtClean="0"/>
              <a:t>of communication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811774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 educational </a:t>
            </a:r>
            <a:r>
              <a:rPr lang="en-US" dirty="0"/>
              <a:t>i</a:t>
            </a:r>
            <a:r>
              <a:rPr lang="en-US" dirty="0" smtClean="0"/>
              <a:t>nitiatives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147103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a </a:t>
            </a:r>
            <a:r>
              <a:rPr lang="en-US" dirty="0"/>
              <a:t>c</a:t>
            </a:r>
            <a:r>
              <a:rPr lang="en-US" dirty="0" smtClean="0"/>
              <a:t>ulture of learning and sharing</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7206739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 all staff members to participate in discussion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4348805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consistency</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52969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Encourage Effective Teaching</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273749747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2183</TotalTime>
  <Words>667</Words>
  <Application>Microsoft Macintosh PowerPoint</Application>
  <PresentationFormat>On-screen Show (4:3)</PresentationFormat>
  <Paragraphs>110</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Breeze</vt:lpstr>
      <vt:lpstr>Instructional Model</vt:lpstr>
      <vt:lpstr>Have you ever had a misunderstanding due to language, vocabulary, or jargon? </vt:lpstr>
      <vt:lpstr>Common Language Benefits</vt:lpstr>
      <vt:lpstr>Ease of communication</vt:lpstr>
      <vt:lpstr>Sustain educational initiatives</vt:lpstr>
      <vt:lpstr>Build a culture of learning and sharing</vt:lpstr>
      <vt:lpstr>Allow all staff members to participate in discussion</vt:lpstr>
      <vt:lpstr>Create consistency</vt:lpstr>
      <vt:lpstr>Encourage Effective Teaching</vt:lpstr>
      <vt:lpstr>Defining the  Common Language</vt:lpstr>
      <vt:lpstr>Encourage</vt:lpstr>
      <vt:lpstr>Involve teachers in discussion</vt:lpstr>
      <vt:lpstr>Describe effective:</vt:lpstr>
      <vt:lpstr>Choices</vt:lpstr>
      <vt:lpstr>A model based on research</vt:lpstr>
      <vt:lpstr>Let’s start talking common language!</vt:lpstr>
      <vt:lpstr>Principal Cadre</vt:lpstr>
      <vt:lpstr>Credits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Instructional Model</dc:title>
  <dc:creator>Stephanie Wanek</dc:creator>
  <cp:lastModifiedBy>Stephanie Wanek</cp:lastModifiedBy>
  <cp:revision>27</cp:revision>
  <cp:lastPrinted>2014-03-05T17:38:55Z</cp:lastPrinted>
  <dcterms:created xsi:type="dcterms:W3CDTF">2014-03-03T15:39:35Z</dcterms:created>
  <dcterms:modified xsi:type="dcterms:W3CDTF">2014-03-06T15:28:26Z</dcterms:modified>
</cp:coreProperties>
</file>